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57" r:id="rId5"/>
    <p:sldId id="258" r:id="rId6"/>
    <p:sldId id="272" r:id="rId7"/>
    <p:sldId id="273" r:id="rId8"/>
    <p:sldId id="274" r:id="rId9"/>
    <p:sldId id="275" r:id="rId10"/>
    <p:sldId id="276" r:id="rId11"/>
    <p:sldId id="277" r:id="rId12"/>
    <p:sldId id="260" r:id="rId13"/>
    <p:sldId id="259" r:id="rId14"/>
    <p:sldId id="271" r:id="rId15"/>
    <p:sldId id="266" r:id="rId1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ki" initials="THV" lastIdx="22" clrIdx="0"/>
  <p:cmAuthor id="1" name="Zatykó Anita" initials="ZA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127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321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817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21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230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2194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5301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532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403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8293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294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64517-6D17-4FBD-B6FF-F78F93A08538}" type="datetimeFigureOut">
              <a:rPr lang="hu-HU" smtClean="0"/>
              <a:t>2018.10.01.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106D7-CA8E-4043-BCBA-3A2917F1295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591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citatum.hu/szerzo/Clara_Sanchez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954915" y="1010407"/>
            <a:ext cx="9144000" cy="3618963"/>
          </a:xfrm>
        </p:spPr>
        <p:txBody>
          <a:bodyPr>
            <a:normAutofit/>
          </a:bodyPr>
          <a:lstStyle/>
          <a:p>
            <a:pPr fontAlgn="base"/>
            <a:r>
              <a:rPr lang="hu-HU" sz="3500" dirty="0" smtClean="0"/>
              <a:t>„Az </a:t>
            </a:r>
            <a:r>
              <a:rPr lang="hu-HU" sz="3500" dirty="0"/>
              <a:t>ember nem sokra megy egyedül az életben. (...) Egyedül minden nehezebb, ha egyedül van az ember, csak annyit tehet, amire egymaga képes, de mások támogatásával sokra viheti. A</a:t>
            </a:r>
            <a:r>
              <a:rPr lang="hu-HU" sz="3500" b="1" dirty="0"/>
              <a:t> közösség</a:t>
            </a:r>
            <a:r>
              <a:rPr lang="hu-HU" sz="3500" dirty="0"/>
              <a:t> hatalmat ad, csak legyen olyan</a:t>
            </a:r>
            <a:r>
              <a:rPr lang="hu-HU" sz="3500" b="1" dirty="0"/>
              <a:t> közösség</a:t>
            </a:r>
            <a:r>
              <a:rPr lang="hu-HU" sz="3500" dirty="0"/>
              <a:t>, amelyik elfogad és támogat</a:t>
            </a:r>
            <a:r>
              <a:rPr lang="hu-HU" sz="3500" dirty="0" smtClean="0"/>
              <a:t>.”</a:t>
            </a:r>
            <a:endParaRPr lang="hu-HU" sz="3500" dirty="0"/>
          </a:p>
          <a:p>
            <a:pPr fontAlgn="base"/>
            <a:r>
              <a:rPr lang="hu-HU" dirty="0" err="1">
                <a:hlinkClick r:id="rId2"/>
              </a:rPr>
              <a:t>Clara</a:t>
            </a:r>
            <a:r>
              <a:rPr lang="hu-HU" dirty="0">
                <a:hlinkClick r:id="rId2"/>
              </a:rPr>
              <a:t> </a:t>
            </a:r>
            <a:r>
              <a:rPr lang="hu-HU" dirty="0" err="1" smtClean="0">
                <a:hlinkClick r:id="rId2"/>
              </a:rPr>
              <a:t>Sánchez</a:t>
            </a:r>
            <a:r>
              <a:rPr lang="hu-HU" dirty="0" smtClean="0"/>
              <a:t> </a:t>
            </a:r>
            <a:endParaRPr lang="hu-HU" dirty="0"/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46761" y="4088818"/>
            <a:ext cx="236220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14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84164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hu-H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BTMN</a:t>
            </a:r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tantárgyi mentesítés megszűnése </a:t>
            </a:r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09. 01. után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717441"/>
            <a:ext cx="10515600" cy="3459521"/>
          </a:xfrm>
        </p:spPr>
        <p:txBody>
          <a:bodyPr/>
          <a:lstStyle/>
          <a:p>
            <a:pPr algn="just"/>
            <a:r>
              <a:rPr lang="hu-HU" b="1" dirty="0"/>
              <a:t>NKT 56. § (1) </a:t>
            </a:r>
            <a:r>
              <a:rPr lang="hu-HU" dirty="0"/>
              <a:t>A tanulót, ha egyéni adottsága, fejlettsége szükségessé teszi, a szakértői bizottság véleménye alapján az igazgató mentesíti</a:t>
            </a:r>
          </a:p>
          <a:p>
            <a:pPr algn="just"/>
            <a:r>
              <a:rPr lang="hu-HU" dirty="0"/>
              <a:t>a) az érdemjegyekkel és osztályzatokkal történő értékelés és minősítés alól, és ehelyett szöveges értékelés és minősítés alkalmazását írja elő,</a:t>
            </a:r>
          </a:p>
          <a:p>
            <a:pPr algn="just"/>
            <a:r>
              <a:rPr lang="hu-HU" b="1" dirty="0"/>
              <a:t>56. § (1) </a:t>
            </a:r>
            <a:r>
              <a:rPr lang="hu-HU" dirty="0"/>
              <a:t>bekezdésében a </a:t>
            </a:r>
            <a:r>
              <a:rPr lang="hu-HU" dirty="0">
                <a:solidFill>
                  <a:srgbClr val="FF0000"/>
                </a:solidFill>
              </a:rPr>
              <a:t>„tanulót” </a:t>
            </a:r>
            <a:r>
              <a:rPr lang="hu-HU" dirty="0"/>
              <a:t>szövegrész helyébe a </a:t>
            </a:r>
            <a:r>
              <a:rPr lang="hu-HU" dirty="0">
                <a:solidFill>
                  <a:srgbClr val="FF0000"/>
                </a:solidFill>
              </a:rPr>
              <a:t>„sajátos nevelési igényű tanulót”</a:t>
            </a:r>
            <a:r>
              <a:rPr lang="hu-HU" dirty="0"/>
              <a:t> </a:t>
            </a:r>
          </a:p>
          <a:p>
            <a:pPr marL="0" indent="0" algn="ctr">
              <a:buNone/>
            </a:pPr>
            <a:r>
              <a:rPr lang="hu-HU" sz="2000" dirty="0">
                <a:solidFill>
                  <a:srgbClr val="FF0000"/>
                </a:solidFill>
              </a:rPr>
              <a:t>2018. 09. 01.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64816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kerületi utazó gyógypedagógusi hálózat működése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2625" y="1765300"/>
            <a:ext cx="10515600" cy="4351338"/>
          </a:xfrm>
        </p:spPr>
        <p:txBody>
          <a:bodyPr/>
          <a:lstStyle/>
          <a:p>
            <a:r>
              <a:rPr lang="hu-HU" dirty="0"/>
              <a:t>24 </a:t>
            </a:r>
            <a:r>
              <a:rPr lang="hu-HU" dirty="0" smtClean="0"/>
              <a:t>engedélyezett álláshely </a:t>
            </a:r>
            <a:r>
              <a:rPr lang="hu-HU" dirty="0"/>
              <a:t>– 17,5 betöltve (18 fő</a:t>
            </a:r>
            <a:r>
              <a:rPr lang="hu-HU" dirty="0" smtClean="0"/>
              <a:t>) – 27,1 betölthető</a:t>
            </a:r>
            <a:endParaRPr lang="hu-HU" dirty="0"/>
          </a:p>
          <a:p>
            <a:r>
              <a:rPr lang="hu-HU" dirty="0"/>
              <a:t>2 új kolléga (logopédus, </a:t>
            </a:r>
            <a:r>
              <a:rPr lang="hu-HU" dirty="0" err="1"/>
              <a:t>auti</a:t>
            </a:r>
            <a:r>
              <a:rPr lang="hu-HU" dirty="0"/>
              <a:t> </a:t>
            </a:r>
            <a:r>
              <a:rPr lang="hu-HU" dirty="0" err="1"/>
              <a:t>spec</a:t>
            </a:r>
            <a:r>
              <a:rPr lang="hu-HU" dirty="0"/>
              <a:t>.)</a:t>
            </a:r>
          </a:p>
          <a:p>
            <a:r>
              <a:rPr lang="hu-HU" dirty="0"/>
              <a:t>2 kolléga teljes állásba jött vissza</a:t>
            </a:r>
          </a:p>
          <a:p>
            <a:endParaRPr lang="hu-HU" dirty="0"/>
          </a:p>
          <a:p>
            <a:r>
              <a:rPr lang="hu-HU" dirty="0"/>
              <a:t>370 óra + 48 túlóra van </a:t>
            </a:r>
            <a:r>
              <a:rPr lang="hu-HU" dirty="0" smtClean="0"/>
              <a:t>kiadva (542 óra kiadható)</a:t>
            </a:r>
            <a:endParaRPr lang="hu-HU" dirty="0"/>
          </a:p>
          <a:p>
            <a:r>
              <a:rPr lang="hu-HU" dirty="0"/>
              <a:t>38 intézmény (22 óvoda, 16 iskola)</a:t>
            </a:r>
          </a:p>
          <a:p>
            <a:r>
              <a:rPr lang="hu-HU" dirty="0" smtClean="0"/>
              <a:t>373 </a:t>
            </a:r>
            <a:r>
              <a:rPr lang="hu-HU" dirty="0"/>
              <a:t>gyerek (kb. 22 várható még, akit már elküldtek vizsgálatra</a:t>
            </a:r>
            <a:r>
              <a:rPr lang="hu-HU" dirty="0" smtClean="0"/>
              <a:t>) – jelenleg ellátatlan 7 (logopédiai ellátás)</a:t>
            </a: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2050" name="Picture 2" descr="KÃ©ptalÃ¡lat a kÃ¶vetkezÅre: âsok gyerek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702" y="2538982"/>
            <a:ext cx="2770523" cy="207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946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777249"/>
            <a:ext cx="10515600" cy="1325563"/>
          </a:xfrm>
        </p:spPr>
        <p:txBody>
          <a:bodyPr/>
          <a:lstStyle/>
          <a:p>
            <a:r>
              <a:rPr lang="hu-HU" dirty="0"/>
              <a:t>A kerületi utazó gyógypedagógusi hálózat működése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601531"/>
            <a:ext cx="10515600" cy="3575431"/>
          </a:xfrm>
        </p:spPr>
        <p:txBody>
          <a:bodyPr/>
          <a:lstStyle/>
          <a:p>
            <a:r>
              <a:rPr lang="hu-HU" dirty="0" smtClean="0"/>
              <a:t>Minden év májusában az intézmények adatot szolgáltatnak</a:t>
            </a:r>
          </a:p>
          <a:p>
            <a:r>
              <a:rPr lang="hu-HU" dirty="0" smtClean="0"/>
              <a:t>Intézményi órakeret számítása – Köznevelési törvény 6. sz. melléklete</a:t>
            </a:r>
          </a:p>
          <a:p>
            <a:r>
              <a:rPr lang="hu-HU" dirty="0" smtClean="0"/>
              <a:t>Minden év szeptemberében az adatok ismételt egyeztetése, új gyermekek felvétele az ellátás rendszerébe</a:t>
            </a:r>
          </a:p>
          <a:p>
            <a:r>
              <a:rPr lang="hu-HU" dirty="0" smtClean="0"/>
              <a:t>Szakemberek csoportosítása a gyermekek mellé</a:t>
            </a:r>
          </a:p>
          <a:p>
            <a:r>
              <a:rPr lang="hu-HU" dirty="0" smtClean="0"/>
              <a:t>Tanácsadás</a:t>
            </a:r>
          </a:p>
          <a:p>
            <a:r>
              <a:rPr lang="hu-HU" dirty="0" smtClean="0"/>
              <a:t>Fejlesztés biztosítása az intézményekben</a:t>
            </a:r>
          </a:p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034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622702"/>
            <a:ext cx="10515600" cy="1325563"/>
          </a:xfrm>
        </p:spPr>
        <p:txBody>
          <a:bodyPr/>
          <a:lstStyle/>
          <a:p>
            <a:r>
              <a:rPr lang="hu-HU" dirty="0"/>
              <a:t>Út az SNI státuszig 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382591"/>
            <a:ext cx="10515600" cy="3794371"/>
          </a:xfrm>
        </p:spPr>
        <p:txBody>
          <a:bodyPr/>
          <a:lstStyle/>
          <a:p>
            <a:r>
              <a:rPr lang="hu-HU" dirty="0" smtClean="0"/>
              <a:t>Probléma érzékelése szülő, pedagógus részéről (szülő és pedagógus is szülői beleegyezéssel kérhet vizsgálatot)</a:t>
            </a:r>
          </a:p>
          <a:p>
            <a:r>
              <a:rPr lang="hu-HU" dirty="0" smtClean="0"/>
              <a:t>Fővárosi Pedagógiai Szakszolgálat – </a:t>
            </a:r>
            <a:r>
              <a:rPr lang="hu-HU" dirty="0">
                <a:solidFill>
                  <a:srgbClr val="0070C0"/>
                </a:solidFill>
              </a:rPr>
              <a:t>http://fpsz.hu/szuloi-dokumentumok</a:t>
            </a:r>
            <a:r>
              <a:rPr lang="hu-HU" dirty="0" smtClean="0">
                <a:solidFill>
                  <a:srgbClr val="0070C0"/>
                </a:solidFill>
              </a:rPr>
              <a:t>/ </a:t>
            </a:r>
            <a:r>
              <a:rPr lang="hu-HU" dirty="0" smtClean="0"/>
              <a:t>továbbküldés </a:t>
            </a:r>
          </a:p>
          <a:p>
            <a:r>
              <a:rPr lang="hu-HU" dirty="0" smtClean="0"/>
              <a:t>Szakértői Bizottságok – szakvélemény (BNO kód)</a:t>
            </a:r>
          </a:p>
          <a:p>
            <a:r>
              <a:rPr lang="hu-HU" dirty="0" smtClean="0"/>
              <a:t>Intézmény biztosítja az ellátást, mely utazó gyógypedagógusi hálózat keretében is megszervezhető – szakembert biztosít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521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10734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hu-HU" dirty="0"/>
              <a:t>Intézményi feladatok az SNI gyermekek ellátásával kapcsolatosan.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550017"/>
            <a:ext cx="10515600" cy="3626946"/>
          </a:xfrm>
        </p:spPr>
        <p:txBody>
          <a:bodyPr/>
          <a:lstStyle/>
          <a:p>
            <a:r>
              <a:rPr lang="hu-HU" dirty="0" smtClean="0"/>
              <a:t>Adatszolgáltatás – adatlap (Átküldésre kerül az intézmények számára)</a:t>
            </a:r>
          </a:p>
          <a:p>
            <a:r>
              <a:rPr lang="hu-HU" dirty="0" smtClean="0"/>
              <a:t>Tanmenet</a:t>
            </a:r>
          </a:p>
          <a:p>
            <a:r>
              <a:rPr lang="hu-HU" dirty="0" smtClean="0"/>
              <a:t>Adminisztráció - </a:t>
            </a:r>
            <a:r>
              <a:rPr lang="hu-HU" dirty="0" err="1" smtClean="0"/>
              <a:t>külív</a:t>
            </a:r>
            <a:endParaRPr lang="hu-HU" dirty="0" smtClean="0"/>
          </a:p>
          <a:p>
            <a:r>
              <a:rPr lang="hu-HU" dirty="0" smtClean="0"/>
              <a:t>Gyermek kontrollvizsgálatra küldése</a:t>
            </a:r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6146" name="Picture 2" descr="KÃ©ptalÃ¡lat a kÃ¶vetkezÅre: âfeladatok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029" y="3415752"/>
            <a:ext cx="2409825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458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290" y="1614376"/>
            <a:ext cx="10515600" cy="1325563"/>
          </a:xfrm>
        </p:spPr>
        <p:txBody>
          <a:bodyPr/>
          <a:lstStyle/>
          <a:p>
            <a:r>
              <a:rPr lang="hu-HU" dirty="0" smtClean="0"/>
              <a:t>Kerekasztal beszélgetés</a:t>
            </a:r>
            <a:br>
              <a:rPr lang="hu-HU" dirty="0" smtClean="0"/>
            </a:br>
            <a:r>
              <a:rPr lang="hu-HU" dirty="0" err="1" smtClean="0">
                <a:solidFill>
                  <a:schemeClr val="accent1">
                    <a:lumMod val="75000"/>
                  </a:schemeClr>
                </a:solidFill>
              </a:rPr>
              <a:t>sofiutazohalozat</a:t>
            </a:r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@</a:t>
            </a:r>
            <a:r>
              <a:rPr lang="hu-HU" dirty="0" err="1" smtClean="0">
                <a:solidFill>
                  <a:schemeClr val="accent1">
                    <a:lumMod val="75000"/>
                  </a:schemeClr>
                </a:solidFill>
              </a:rPr>
              <a:t>gmail.com</a:t>
            </a:r>
            <a:endParaRPr lang="hu-H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KÃ©ptalÃ¡lat a kÃ¶vetkezÅre: âkerekasztal beszÃ©lgetÃ©sâ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75" y="2939939"/>
            <a:ext cx="4499429" cy="301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5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Mai témáink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dirty="0"/>
              <a:t>Törvényi változások az SNI gyermekek ellátásával kapcsolatosan</a:t>
            </a:r>
            <a:r>
              <a:rPr lang="hu-HU" dirty="0" smtClean="0"/>
              <a:t>.</a:t>
            </a:r>
          </a:p>
          <a:p>
            <a:r>
              <a:rPr lang="hu-HU" dirty="0"/>
              <a:t>A kerületi utazó gyógypedagógusi hálózat működése.</a:t>
            </a:r>
          </a:p>
          <a:p>
            <a:pPr lvl="0"/>
            <a:r>
              <a:rPr lang="hu-HU" dirty="0"/>
              <a:t>Intézményi feladatok az SNI gyermekek ellátásával kapcsolatosan</a:t>
            </a:r>
            <a:r>
              <a:rPr lang="hu-HU" dirty="0" smtClean="0"/>
              <a:t>.</a:t>
            </a:r>
          </a:p>
          <a:p>
            <a:pPr lvl="0" algn="ctr"/>
            <a:r>
              <a:rPr lang="hu-HU" dirty="0" smtClean="0"/>
              <a:t>SZÜNET</a:t>
            </a:r>
          </a:p>
          <a:p>
            <a:pPr lvl="0"/>
            <a:r>
              <a:rPr lang="hu-HU" dirty="0"/>
              <a:t>Kerekasztal beszélgetés az SNI gyermekek ellátásáról.</a:t>
            </a:r>
          </a:p>
        </p:txBody>
      </p:sp>
      <p:pic>
        <p:nvPicPr>
          <p:cNvPr id="3074" name="Picture 2" descr="KÃ©ptalÃ¡lat a kÃ¶vetkezÅre: âkÃ©rdÃ©s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786188"/>
            <a:ext cx="1905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Értekezlet célja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Törvényi háttér megbeszélése, pontosítása</a:t>
            </a:r>
          </a:p>
          <a:p>
            <a:r>
              <a:rPr lang="hu-HU" dirty="0" smtClean="0"/>
              <a:t>Munkánkba bepillantást nyújtani</a:t>
            </a:r>
          </a:p>
          <a:p>
            <a:r>
              <a:rPr lang="hu-HU" dirty="0" smtClean="0"/>
              <a:t>Konkretizálni az intézmények feladatait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284" y="4321443"/>
            <a:ext cx="3029432" cy="199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hu-HU" dirty="0" smtClean="0"/>
              <a:t>Törvényi </a:t>
            </a:r>
            <a:r>
              <a:rPr lang="hu-HU" dirty="0"/>
              <a:t>változások az SNI gyermekek ellátásával kapcsolatosan.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3734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Törvényekből a kivonat megküldésre kerül minden intézmény számára!</a:t>
            </a:r>
          </a:p>
          <a:p>
            <a:r>
              <a:rPr lang="hu-HU" b="1" dirty="0" smtClean="0"/>
              <a:t>Sajátos nevelési igény</a:t>
            </a:r>
          </a:p>
          <a:p>
            <a:r>
              <a:rPr lang="hu-HU" dirty="0"/>
              <a:t>2011. évi CXC. </a:t>
            </a:r>
            <a:r>
              <a:rPr lang="hu-HU" dirty="0" smtClean="0"/>
              <a:t>Köznevelési törvény szerint sajátos </a:t>
            </a:r>
            <a:r>
              <a:rPr lang="hu-HU" dirty="0"/>
              <a:t>nevelési igényű gyermek, tanuló: az a </a:t>
            </a:r>
            <a:r>
              <a:rPr lang="hu-HU" b="1" dirty="0"/>
              <a:t>különleges bánásmódot </a:t>
            </a:r>
            <a:r>
              <a:rPr lang="hu-HU" dirty="0"/>
              <a:t>igénylő gyermek, tanuló, aki a </a:t>
            </a:r>
            <a:r>
              <a:rPr lang="hu-HU" b="1" dirty="0"/>
              <a:t>szakértői bizottság </a:t>
            </a:r>
            <a:r>
              <a:rPr lang="hu-HU" dirty="0"/>
              <a:t>szakértői véleménye alapján mozgásszervi, érzékszervi (látási, hallási), értelmi vagy beszédfogyatékos, több fogyatékosság együttes előfordulása esetén halmozottan fogyatékos, autizmus spektrum zavarral vagy egyéb pszichés fejlődési zavarral (súlyos tanulási, figyelem- vagy magatartásszabályozási zavarral) </a:t>
            </a:r>
            <a:r>
              <a:rPr lang="hu-HU" dirty="0" smtClean="0"/>
              <a:t>küzd.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051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Integráció sajátosságai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 </a:t>
            </a:r>
            <a:r>
              <a:rPr lang="hu-HU" b="1" dirty="0"/>
              <a:t>lokális </a:t>
            </a:r>
            <a:r>
              <a:rPr lang="hu-HU" b="1" dirty="0" smtClean="0"/>
              <a:t>integráció </a:t>
            </a:r>
            <a:r>
              <a:rPr lang="hu-HU" dirty="0"/>
              <a:t>közös épületben vannak, de gyakorlatilag semmilyen kapcsolat nincs </a:t>
            </a:r>
            <a:r>
              <a:rPr lang="hu-HU" dirty="0" smtClean="0"/>
              <a:t>közöttük</a:t>
            </a:r>
          </a:p>
          <a:p>
            <a:r>
              <a:rPr lang="hu-HU" b="1" dirty="0"/>
              <a:t>szociális </a:t>
            </a:r>
            <a:r>
              <a:rPr lang="hu-HU" b="1" dirty="0" smtClean="0"/>
              <a:t>integráció </a:t>
            </a:r>
            <a:r>
              <a:rPr lang="hu-HU" dirty="0"/>
              <a:t>tanítási órákon kívüli </a:t>
            </a:r>
            <a:r>
              <a:rPr lang="hu-HU" dirty="0" smtClean="0"/>
              <a:t>időben vannak együtt</a:t>
            </a:r>
          </a:p>
          <a:p>
            <a:r>
              <a:rPr lang="hu-HU" b="1" dirty="0"/>
              <a:t>funkcionális </a:t>
            </a:r>
            <a:r>
              <a:rPr lang="hu-HU" b="1" dirty="0" smtClean="0"/>
              <a:t>integráció</a:t>
            </a:r>
          </a:p>
          <a:p>
            <a:pPr marL="0" indent="0">
              <a:buNone/>
            </a:pPr>
            <a:r>
              <a:rPr lang="hu-HU" b="1" dirty="0"/>
              <a:t>	</a:t>
            </a:r>
            <a:r>
              <a:rPr lang="hu-HU" b="1" dirty="0" smtClean="0"/>
              <a:t>- </a:t>
            </a:r>
            <a:r>
              <a:rPr lang="hu-HU" b="1" dirty="0"/>
              <a:t>részleges </a:t>
            </a:r>
            <a:r>
              <a:rPr lang="hu-HU" b="1" dirty="0" smtClean="0"/>
              <a:t>integráció </a:t>
            </a:r>
            <a:r>
              <a:rPr lang="hu-HU" dirty="0"/>
              <a:t>csak az idő egy részében van együtt a </a:t>
            </a:r>
            <a:r>
              <a:rPr lang="hu-HU" dirty="0" smtClean="0"/>
              <a:t>többiekkel</a:t>
            </a:r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- </a:t>
            </a:r>
            <a:r>
              <a:rPr lang="hu-HU" b="1" dirty="0" smtClean="0"/>
              <a:t>teljes integráció </a:t>
            </a:r>
            <a:r>
              <a:rPr lang="hu-HU" dirty="0"/>
              <a:t>a sérült gyermek a teljes időt az ép társai között </a:t>
            </a:r>
            <a:r>
              <a:rPr lang="hu-HU" dirty="0" smtClean="0"/>
              <a:t>tölti, együtt tanulnak</a:t>
            </a:r>
          </a:p>
          <a:p>
            <a:pPr marL="0" indent="0" algn="ctr">
              <a:buNone/>
            </a:pPr>
            <a:r>
              <a:rPr lang="hu-HU" b="1" dirty="0"/>
              <a:t>Spontán integráció </a:t>
            </a:r>
            <a:r>
              <a:rPr lang="hu-HU" b="1" dirty="0" smtClean="0"/>
              <a:t>– </a:t>
            </a:r>
            <a:r>
              <a:rPr lang="hu-HU" sz="3600" b="1" dirty="0" err="1" smtClean="0"/>
              <a:t>inklúzió</a:t>
            </a:r>
            <a:r>
              <a:rPr lang="hu-HU" sz="3600" b="1" dirty="0" smtClean="0"/>
              <a:t> a cél</a:t>
            </a:r>
            <a:endParaRPr lang="hu-HU" sz="3600" b="1" dirty="0"/>
          </a:p>
        </p:txBody>
      </p:sp>
      <p:pic>
        <p:nvPicPr>
          <p:cNvPr id="4098" name="Picture 2" descr="KapcsolÃ³dÃ³ kÃ©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89" y="365125"/>
            <a:ext cx="2186311" cy="146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9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8048" y="1124979"/>
            <a:ext cx="10515600" cy="1325563"/>
          </a:xfrm>
        </p:spPr>
        <p:txBody>
          <a:bodyPr/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Fejlesztő nevelés vs. korai fejlesztés </a:t>
            </a:r>
            <a:b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3271233"/>
            <a:ext cx="10515600" cy="2905729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/>
              <a:t>gyógypedagógiai tanácsadás, korai fejlesztés és gondozás</a:t>
            </a:r>
          </a:p>
          <a:p>
            <a:pPr marL="0" indent="0" algn="ctr">
              <a:buNone/>
            </a:pPr>
            <a:r>
              <a:rPr lang="hu-HU" dirty="0"/>
              <a:t>0-6 éves kor között</a:t>
            </a:r>
          </a:p>
          <a:p>
            <a:pPr marL="0" indent="0" algn="ctr">
              <a:buNone/>
            </a:pPr>
            <a:r>
              <a:rPr lang="hu-HU" dirty="0">
                <a:solidFill>
                  <a:srgbClr val="FF0000"/>
                </a:solidFill>
              </a:rPr>
              <a:t>2017. 09. 01.</a:t>
            </a:r>
          </a:p>
          <a:p>
            <a:endParaRPr lang="hu-HU" dirty="0"/>
          </a:p>
        </p:txBody>
      </p:sp>
      <p:pic>
        <p:nvPicPr>
          <p:cNvPr id="5122" name="Picture 2" descr="KÃ©ptalÃ¡lat a kÃ¶vetkezÅre: âkorai fejlesztÃ©sâ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938" y="935872"/>
            <a:ext cx="2325710" cy="233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1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Logopédiai </a:t>
            </a:r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szűrés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20000"/>
              </a:lnSpc>
            </a:pPr>
            <a:r>
              <a:rPr lang="hu-HU" dirty="0"/>
              <a:t>A logopédiai ellátás keretében el kell végezni a </a:t>
            </a:r>
            <a:r>
              <a:rPr lang="hu-HU" b="1" dirty="0"/>
              <a:t>3. </a:t>
            </a:r>
            <a:r>
              <a:rPr lang="hu-HU" dirty="0"/>
              <a:t>és </a:t>
            </a:r>
            <a:r>
              <a:rPr lang="hu-HU" b="1" dirty="0"/>
              <a:t>5.</a:t>
            </a:r>
            <a:r>
              <a:rPr lang="hu-HU" dirty="0"/>
              <a:t> életévüket betöltött gyermekek beszéd- és nyelvi fejlettségének szűrését. </a:t>
            </a:r>
          </a:p>
          <a:p>
            <a:pPr algn="just">
              <a:lnSpc>
                <a:spcPct val="120000"/>
              </a:lnSpc>
            </a:pPr>
            <a:r>
              <a:rPr lang="hu-HU" b="1" dirty="0"/>
              <a:t>3. életév</a:t>
            </a:r>
            <a:r>
              <a:rPr lang="hu-HU" dirty="0"/>
              <a:t>: a nyelvi fejlettségre</a:t>
            </a:r>
          </a:p>
          <a:p>
            <a:pPr algn="just">
              <a:lnSpc>
                <a:spcPct val="120000"/>
              </a:lnSpc>
            </a:pPr>
            <a:r>
              <a:rPr lang="hu-HU" b="1" dirty="0"/>
              <a:t>5. életév</a:t>
            </a:r>
            <a:r>
              <a:rPr lang="hu-HU" dirty="0"/>
              <a:t>: elsősorban a beszédartikulációra, illetve az írott nyelvi (írás és olvasás) készültségre irányul.</a:t>
            </a:r>
          </a:p>
          <a:p>
            <a:pPr algn="just">
              <a:lnSpc>
                <a:spcPct val="120000"/>
              </a:lnSpc>
            </a:pPr>
            <a:r>
              <a:rPr lang="hu-HU" dirty="0"/>
              <a:t>A szűrés eredménye alapján szükség szerint el kell végezni a gyermek további logopédiai vizsgálatát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hu-HU" sz="2000" dirty="0">
                <a:solidFill>
                  <a:srgbClr val="FF0000"/>
                </a:solidFill>
              </a:rPr>
              <a:t>2017. 09.01.</a:t>
            </a:r>
            <a:endParaRPr lang="hu-HU" sz="20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21819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Tankötelezettség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hu-HU" b="1" dirty="0" err="1"/>
              <a:t>Nkt</a:t>
            </a:r>
            <a:r>
              <a:rPr lang="hu-HU" b="1" dirty="0"/>
              <a:t>. 45. §</a:t>
            </a:r>
            <a:r>
              <a:rPr lang="hu-HU" dirty="0"/>
              <a:t>(3)</a:t>
            </a:r>
            <a:r>
              <a:rPr lang="hu-HU" b="1" baseline="30000" dirty="0"/>
              <a:t> </a:t>
            </a:r>
            <a:r>
              <a:rPr lang="hu-HU" dirty="0"/>
              <a:t> A tankötelezettség annak a tanévnek a végéig tart, amelyben a tanuló a tizenhatodik életévét betölti. </a:t>
            </a:r>
          </a:p>
          <a:p>
            <a:pPr>
              <a:lnSpc>
                <a:spcPct val="100000"/>
              </a:lnSpc>
            </a:pPr>
            <a:r>
              <a:rPr lang="hu-HU" dirty="0"/>
              <a:t>A sajátos nevelési igényű tanuló tankötelezettsége meghosszabbítható annak a tanítási évnek a végéig, amelyben a </a:t>
            </a:r>
            <a:r>
              <a:rPr lang="hu-HU" b="1" dirty="0"/>
              <a:t>23. </a:t>
            </a:r>
            <a:r>
              <a:rPr lang="hu-HU" dirty="0"/>
              <a:t>életévét betölti. </a:t>
            </a:r>
          </a:p>
          <a:p>
            <a:pPr>
              <a:lnSpc>
                <a:spcPct val="100000"/>
              </a:lnSpc>
            </a:pPr>
            <a:r>
              <a:rPr lang="hu-HU" dirty="0"/>
              <a:t>A tankötelezettség meghosszabbításáról a </a:t>
            </a:r>
            <a:r>
              <a:rPr lang="hu-HU" b="1" dirty="0"/>
              <a:t>szakértői bizottság szakértői véleménye</a:t>
            </a:r>
            <a:r>
              <a:rPr lang="hu-HU" dirty="0"/>
              <a:t> alapján az </a:t>
            </a:r>
            <a:r>
              <a:rPr lang="hu-HU" b="1" dirty="0">
                <a:solidFill>
                  <a:srgbClr val="FF0000"/>
                </a:solidFill>
              </a:rPr>
              <a:t>iskola igazgatója dönt.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4909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764370"/>
            <a:ext cx="10515600" cy="1325563"/>
          </a:xfrm>
        </p:spPr>
        <p:txBody>
          <a:bodyPr/>
          <a:lstStyle/>
          <a:p>
            <a:r>
              <a:rPr lang="hu-H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SNI  rehabilitáció, habilitáció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2434107"/>
            <a:ext cx="10515600" cy="37428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hu-HU" dirty="0" err="1"/>
              <a:t>Nkt</a:t>
            </a:r>
            <a:r>
              <a:rPr lang="hu-HU" dirty="0"/>
              <a:t>.) 4. §</a:t>
            </a:r>
            <a:r>
              <a:rPr lang="hu-HU" dirty="0" err="1"/>
              <a:t>-a</a:t>
            </a:r>
            <a:r>
              <a:rPr lang="hu-HU" dirty="0"/>
              <a:t>  „4a. egészségügyi és pedagógiai célú habilitáció, rehabilitáció: a  szakértői bizottság szakértői véleményében meghatározott fejlesztési területekre és a  fejlesztéshez szükséges szakemberre vonatkozó javaslat figyelembevételével a sajátos nevelési igényű gyermek, tanuló egyéni szükségleteinek támogatására, az akadályok leküzdésére, új funkciók kialakítására és a környezeti feltételek optimalizálására irányuló </a:t>
            </a:r>
            <a:r>
              <a:rPr lang="hu-HU" b="1" dirty="0"/>
              <a:t>kötelező foglalkozás</a:t>
            </a:r>
            <a:r>
              <a:rPr lang="hu-HU" dirty="0"/>
              <a:t>,”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hu-HU" sz="2000" dirty="0">
                <a:solidFill>
                  <a:srgbClr val="FF0000"/>
                </a:solidFill>
              </a:rPr>
              <a:t>2017. 06. 17</a:t>
            </a:r>
            <a:r>
              <a:rPr lang="hu-HU" sz="2000" dirty="0"/>
              <a:t>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29764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450</Words>
  <Application>Microsoft Office PowerPoint</Application>
  <PresentationFormat>Szélesvásznú</PresentationFormat>
  <Paragraphs>71</Paragraphs>
  <Slides>15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Office-téma</vt:lpstr>
      <vt:lpstr>PowerPoint bemutató</vt:lpstr>
      <vt:lpstr>Mai témáink</vt:lpstr>
      <vt:lpstr>Értekezlet célja</vt:lpstr>
      <vt:lpstr>Törvényi változások az SNI gyermekek ellátásával kapcsolatosan.</vt:lpstr>
      <vt:lpstr>Integráció sajátosságai</vt:lpstr>
      <vt:lpstr>Fejlesztő nevelés vs. korai fejlesztés  </vt:lpstr>
      <vt:lpstr>Logopédiai szűrés</vt:lpstr>
      <vt:lpstr>Tankötelezettség</vt:lpstr>
      <vt:lpstr>SNI  rehabilitáció, habilitáció</vt:lpstr>
      <vt:lpstr>BTMN tantárgyi mentesítés megszűnése  2018. 09. 01. után</vt:lpstr>
      <vt:lpstr>A kerületi utazó gyógypedagógusi hálózat működése </vt:lpstr>
      <vt:lpstr>A kerületi utazó gyógypedagógusi hálózat működése </vt:lpstr>
      <vt:lpstr>Út az SNI státuszig </vt:lpstr>
      <vt:lpstr>Intézményi feladatok az SNI gyermekek ellátásával kapcsolatosan. </vt:lpstr>
      <vt:lpstr>Kerekasztal beszélgetés sofiutazohalozat@gmail.com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ELŐADÁSSOROZATUNK  1. ELŐADÁSA</dc:title>
  <dc:creator>Zatykó Anita</dc:creator>
  <cp:lastModifiedBy>Utazo</cp:lastModifiedBy>
  <cp:revision>53</cp:revision>
  <dcterms:created xsi:type="dcterms:W3CDTF">2017-11-25T16:56:52Z</dcterms:created>
  <dcterms:modified xsi:type="dcterms:W3CDTF">2018-10-01T10:05:33Z</dcterms:modified>
</cp:coreProperties>
</file>